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400" r:id="rId3"/>
    <p:sldId id="333" r:id="rId4"/>
    <p:sldId id="402" r:id="rId5"/>
    <p:sldId id="350" r:id="rId6"/>
    <p:sldId id="394" r:id="rId7"/>
    <p:sldId id="403" r:id="rId8"/>
    <p:sldId id="395" r:id="rId9"/>
    <p:sldId id="404" r:id="rId10"/>
    <p:sldId id="405" r:id="rId11"/>
    <p:sldId id="406" r:id="rId12"/>
    <p:sldId id="407" r:id="rId13"/>
    <p:sldId id="409" r:id="rId14"/>
    <p:sldId id="351" r:id="rId15"/>
    <p:sldId id="408" r:id="rId16"/>
    <p:sldId id="411" r:id="rId17"/>
    <p:sldId id="41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2966" autoAdjust="0"/>
  </p:normalViewPr>
  <p:slideViewPr>
    <p:cSldViewPr snapToGrid="0">
      <p:cViewPr varScale="1">
        <p:scale>
          <a:sx n="56" d="100"/>
          <a:sy n="56" d="100"/>
        </p:scale>
        <p:origin x="150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AA02C-C9C4-4FDE-9316-BF138041D395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31A26-8B68-4E28-BE5B-0EA8D22095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7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5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943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11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910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693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75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21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418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05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475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28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652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09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31A26-8B68-4E28-BE5B-0EA8D22095C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69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7BD40-E5C2-44DC-949F-88FE8A2E7E02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707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3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4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3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20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1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43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16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22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44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4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67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30725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3DD81-E737-447F-B676-DE84ACA79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1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112DE-D787-4B3C-B73B-583F37A4833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40D9E-27ED-40B1-A96E-625479B3B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30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1"/>
            <a:ext cx="9144000" cy="2135505"/>
          </a:xfrm>
          <a:solidFill>
            <a:srgbClr val="002060"/>
          </a:solidFill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29-year-old </a:t>
            </a: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 </a:t>
            </a: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Crohn’s disease who </a:t>
            </a: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complained of </a:t>
            </a: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prolonged fever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617423"/>
            <a:ext cx="8001000" cy="958713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Luan Minh Dang, MD.</a:t>
            </a:r>
          </a:p>
        </p:txBody>
      </p:sp>
    </p:spTree>
    <p:extLst>
      <p:ext uri="{BB962C8B-B14F-4D97-AF65-F5344CB8AC3E}">
        <p14:creationId xmlns:p14="http://schemas.microsoft.com/office/powerpoint/2010/main" val="370921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0" y="252391"/>
            <a:ext cx="9006214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1" y="2076136"/>
            <a:ext cx="2272952" cy="3414244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720340" y="3007500"/>
            <a:ext cx="6423660" cy="218172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Luan Minh Dang, MD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IBD Unit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Department of Gastroenterology, University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Medical Center,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 Chi Minh City, Viet Nam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27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17320" y="94604"/>
            <a:ext cx="12085320" cy="97770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364" y="1464423"/>
            <a:ext cx="8793272" cy="4516177"/>
          </a:xfrm>
        </p:spPr>
        <p:txBody>
          <a:bodyPr>
            <a:noAutofit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year-old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man. 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Chief complaint: fever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Past medical history: Crohn’s disease treated with IFX + AZA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-1249680" y="252391"/>
            <a:ext cx="116586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Case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211687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1" y="1188353"/>
            <a:ext cx="9056318" cy="5503054"/>
          </a:xfrm>
        </p:spPr>
        <p:txBody>
          <a:bodyPr>
            <a:noAutofit/>
          </a:bodyPr>
          <a:lstStyle/>
          <a:p>
            <a:pPr marL="342900" indent="-285750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Diarrhea,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RLQ pain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weight loss and oral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ulcer</a:t>
            </a:r>
            <a:endParaRPr lang="en-U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285750">
              <a:lnSpc>
                <a:spcPct val="150000"/>
              </a:lnSpc>
              <a:spcBef>
                <a:spcPts val="0"/>
              </a:spcBef>
            </a:pPr>
            <a:endParaRPr lang="en-US" sz="24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28575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Fecal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calprotectin: &gt; 800µg/g</a:t>
            </a:r>
          </a:p>
          <a:p>
            <a:pPr marL="342900" lvl="1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Colonoscopy: ileal ulcer</a:t>
            </a:r>
          </a:p>
          <a:p>
            <a:pPr marL="342900" indent="-28575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CT Enterography:</a:t>
            </a:r>
            <a:endParaRPr lang="en-U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800100" lvl="1" indent="-285750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Wall thickening in 4 segments of the ilium + comb sign, compatible with Crohn’s disease. No stricture or fistulae.</a:t>
            </a:r>
          </a:p>
          <a:p>
            <a:pPr marL="342900" indent="-28575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Upper 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endoscopy: esophageal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ulcer, 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antral erosions</a:t>
            </a:r>
          </a:p>
          <a:p>
            <a:pPr marL="342900" lvl="1" indent="-285750">
              <a:lnSpc>
                <a:spcPct val="150000"/>
              </a:lnSpc>
            </a:pPr>
            <a:endParaRPr lang="en-US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 months before this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72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17320" y="94604"/>
            <a:ext cx="12085320" cy="97770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-1249680" y="252391"/>
            <a:ext cx="116586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Past medical history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483" y="4227209"/>
            <a:ext cx="3255150" cy="26041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264" y="1230098"/>
            <a:ext cx="3255151" cy="26148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810" y="1274350"/>
            <a:ext cx="3242724" cy="25917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593" y="4216521"/>
            <a:ext cx="3242724" cy="261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3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1" y="1188353"/>
            <a:ext cx="9056318" cy="5503054"/>
          </a:xfrm>
        </p:spPr>
        <p:txBody>
          <a:bodyPr>
            <a:noAutofit/>
          </a:bodyPr>
          <a:lstStyle/>
          <a:p>
            <a:pPr marL="342900" lvl="1" indent="-285750"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Histology</a:t>
            </a: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endParaRPr lang="en-US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800100" lvl="2" indent="-285750">
              <a:lnSpc>
                <a:spcPct val="150000"/>
              </a:lnSpc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ilium: transmural 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inflammation compatible with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CD</a:t>
            </a:r>
          </a:p>
          <a:p>
            <a:pPr marL="800100" lvl="2" indent="-285750">
              <a:lnSpc>
                <a:spcPct val="150000"/>
              </a:lnSpc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Oral cavity,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esophagus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antrum: 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compatible with CD</a:t>
            </a:r>
          </a:p>
          <a:p>
            <a:pPr marL="342900" lvl="1" indent="-285750">
              <a:lnSpc>
                <a:spcPct val="150000"/>
              </a:lnSpc>
            </a:pPr>
            <a:endParaRPr lang="en-US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1" indent="-285750"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Treatment</a:t>
            </a: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endParaRPr lang="en-US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800100" lvl="2" indent="-285750">
              <a:lnSpc>
                <a:spcPct val="150000"/>
              </a:lnSpc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Methylprednisolone 32mg/day 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(tapered down) </a:t>
            </a:r>
            <a:endParaRPr lang="en-US" sz="24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800100" lvl="2" indent="-285750">
              <a:lnSpc>
                <a:spcPct val="150000"/>
              </a:lnSpc>
            </a:pP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Azathioprin 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(gradually increase to 2mg/kg</a:t>
            </a:r>
            <a:r>
              <a:rPr lang="en-US" sz="2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 months before this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-13648" y="5690918"/>
            <a:ext cx="9779651" cy="1000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285750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31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0772" y="1304396"/>
                <a:ext cx="5188207" cy="5447133"/>
              </a:xfrm>
            </p:spPr>
            <p:txBody>
              <a:bodyPr>
                <a:noAutofit/>
              </a:bodyPr>
              <a:lstStyle/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Abdominal pain/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steroid </a:t>
                </a: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dose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endParaRPr lang="en-US" sz="24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Hemoglobin: 8.5 g/L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FC: </a:t>
                </a:r>
                <a:r>
                  <a:rPr lang="en-US" sz="2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&gt; 800µg/g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Colonoscopy: ileal ulcer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CTE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: </a:t>
                </a:r>
                <a:r>
                  <a:rPr lang="en-US" sz="2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Wall thickening in the </a:t>
                </a:r>
                <a:r>
                  <a:rPr lang="en-US" sz="24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ilium 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CMV </a:t>
                </a: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IgM &amp; IgG (-)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EBV IgM &amp; IgG (-)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Stool</a:t>
                </a:r>
                <a:r>
                  <a:rPr lang="en-US" sz="2400" i="1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C</a:t>
                </a:r>
                <a:r>
                  <a:rPr lang="en-US" sz="2400" i="1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. difficile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toxin (-)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IGRA </a:t>
                </a: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(-)</a:t>
                </a:r>
                <a:endParaRPr lang="en-US" sz="24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72" y="1304396"/>
                <a:ext cx="5188207" cy="5447133"/>
              </a:xfrm>
              <a:blipFill>
                <a:blip r:embed="rId3"/>
                <a:stretch>
                  <a:fillRect l="-1645" b="-3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months before this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448" y="2372743"/>
            <a:ext cx="3907870" cy="30783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22503" y="5731979"/>
            <a:ext cx="363381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Start 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IFX 5mg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+ AZA</a:t>
            </a:r>
          </a:p>
        </p:txBody>
      </p:sp>
    </p:spTree>
    <p:extLst>
      <p:ext uri="{BB962C8B-B14F-4D97-AF65-F5344CB8AC3E}">
        <p14:creationId xmlns:p14="http://schemas.microsoft.com/office/powerpoint/2010/main" val="347582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8" y="1182563"/>
            <a:ext cx="4546762" cy="566964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 week after 3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dose of IFX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Fever: 38-38.5</a:t>
            </a:r>
            <a:r>
              <a:rPr lang="en-US" sz="2400" b="1" baseline="30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Fatigue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WBC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4,790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per mm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HGB: 6.3 g/dL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PLT: 315,000 per mm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AST: 25 U/L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ALT: 21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U/L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months before this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1194144"/>
            <a:ext cx="4546762" cy="5658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PCT: 0.037 ng/mL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Blood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culture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Urine culture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Stool</a:t>
            </a:r>
            <a:r>
              <a:rPr lang="en-US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C. difficile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toxin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(+)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Stool exam: no parasite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EBV IgM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CMV IgM (-)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Fibrinogen: 4.31 g/L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Ferritin 108 ng/mL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ANA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238" y="5063318"/>
            <a:ext cx="4546762" cy="299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6681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8" y="1188353"/>
            <a:ext cx="9009581" cy="5553603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CTE: active ileal CD. No abscess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Chest CT: normal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Bronchoscopy with bronchoalveolar lavage: no evidence of TB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Colonoscopy and biopsy: No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CMV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colitis or lymphoma.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Patient refused to preform bone marrow aspirates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Treatment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RBC transfusion + iron supplement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Oral vancomycin 500mg q.d 14 days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Stop AZA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months before this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238" y="5063318"/>
            <a:ext cx="4546762" cy="299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1102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7" y="1298607"/>
            <a:ext cx="9009581" cy="555360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  <a:tabLst>
                <a:tab pos="857250" algn="l"/>
              </a:tabLst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month after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stopping AZA and oral vancomycin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fever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WBC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9,230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per mm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HGB: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11.1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g/dL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PLT: 315,000 per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mm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è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Re-start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IFX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5mg/kg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week after re-start: low-grade fever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month 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before this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238" y="5063318"/>
            <a:ext cx="4546762" cy="299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5617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7" y="1298607"/>
            <a:ext cx="4226723" cy="5553603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High-grade fever 39-40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Mild abdominal pain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WBC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3,290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per mm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Neutrophil: 3,030 per mm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HGB: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7.2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g/dL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PLT: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83,000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per mm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AST: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234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U/L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ALT: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328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U/L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Total Bilirubin: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2.89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mg/dL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238" y="5063318"/>
            <a:ext cx="4546762" cy="299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1304395"/>
            <a:ext cx="4546762" cy="5553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PCT: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ng/mL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Blood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culture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Urine culture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Stool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C. difficile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toxin (-)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Stool exam: no parasite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CTE: active ileal CD. No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abscess. No splenomegaly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Chest CT: normal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022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8" y="1188353"/>
            <a:ext cx="9093524" cy="5553603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Ferritin: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639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ng/mL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Triglyceride: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3.17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mmol/L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Fibrinogen: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1.34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g/L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Bone marrow: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hemophagocytosis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440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At admission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1304395"/>
            <a:ext cx="4546762" cy="5553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238" y="5063318"/>
            <a:ext cx="4546762" cy="299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0950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agnostic Criteria for HLH Used in the HLH-2004 Trial | Download T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9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1304395"/>
            <a:ext cx="4546762" cy="5553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238" y="5063318"/>
            <a:ext cx="4546762" cy="299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744814" y="2257339"/>
            <a:ext cx="360791" cy="2743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6464213" y="3074987"/>
            <a:ext cx="360791" cy="2743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8017398" y="4672955"/>
            <a:ext cx="360791" cy="2743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6105905" y="5119899"/>
            <a:ext cx="360791" cy="2743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2298619" y="5987771"/>
            <a:ext cx="360791" cy="2743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34940" y="1266361"/>
            <a:ext cx="349758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EBV PCR: 2x10</a:t>
            </a:r>
            <a:r>
              <a:rPr lang="en-US" sz="2000" b="1" baseline="30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copies/mL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CMV </a:t>
            </a:r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PCR: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(-)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48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17320" y="94604"/>
            <a:ext cx="12085320" cy="97770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96" y="1291869"/>
            <a:ext cx="8993687" cy="564754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Problems:</a:t>
            </a:r>
          </a:p>
          <a:p>
            <a:pPr indent="-45720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EBV induced hemophagocytic lymphohistiocytosis</a:t>
            </a:r>
          </a:p>
          <a:p>
            <a:pPr indent="-45720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Crohn’s disease treated with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IFX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(+ AZA)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Treatments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Stop IFX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Meropenem + vancomycin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Dexamethasone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Transfer to hematology department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-1249680" y="252391"/>
            <a:ext cx="116586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3960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05890" y="-694066"/>
            <a:ext cx="12085320" cy="97770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810" y="984665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-1245870" y="48703"/>
            <a:ext cx="11658600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4350" y="3154680"/>
            <a:ext cx="82296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Sort 7"/>
          <p:cNvSpPr/>
          <p:nvPr/>
        </p:nvSpPr>
        <p:spPr>
          <a:xfrm>
            <a:off x="297180" y="2937510"/>
            <a:ext cx="274320" cy="434340"/>
          </a:xfrm>
          <a:prstGeom prst="flowChartSor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4340" y="3154680"/>
            <a:ext cx="61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9M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" y="3504724"/>
            <a:ext cx="2000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Dx of CD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Start oral s</a:t>
            </a: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teroid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+ AZA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owchart: Sort 13"/>
          <p:cNvSpPr/>
          <p:nvPr/>
        </p:nvSpPr>
        <p:spPr>
          <a:xfrm>
            <a:off x="2343150" y="2960671"/>
            <a:ext cx="274320" cy="434340"/>
          </a:xfrm>
          <a:prstGeom prst="flowChartSor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80310" y="3177841"/>
            <a:ext cx="61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4M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02080" y="2498403"/>
            <a:ext cx="2156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Start IFX + AZA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lowchart: Sort 16"/>
          <p:cNvSpPr/>
          <p:nvPr/>
        </p:nvSpPr>
        <p:spPr>
          <a:xfrm>
            <a:off x="4594860" y="2956385"/>
            <a:ext cx="274320" cy="434340"/>
          </a:xfrm>
          <a:prstGeom prst="flowChartSor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732020" y="3173555"/>
            <a:ext cx="61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31870" y="3534619"/>
            <a:ext cx="31051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dose of IFX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Low-grade fever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Severe anemia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Dx of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000" i="1" smtClean="0">
                <a:latin typeface="Arial" panose="020B0604020202020204" pitchFamily="34" charset="0"/>
                <a:cs typeface="Arial" panose="020B0604020202020204" pitchFamily="34" charset="0"/>
              </a:rPr>
              <a:t>difficle</a:t>
            </a: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colitis</a:t>
            </a:r>
          </a:p>
          <a:p>
            <a:pPr marL="285750"/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Oral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Stop AZA 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Refused bone marrow aspirates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lowchart: Sort 19"/>
          <p:cNvSpPr/>
          <p:nvPr/>
        </p:nvSpPr>
        <p:spPr>
          <a:xfrm>
            <a:off x="6499860" y="2946068"/>
            <a:ext cx="274320" cy="434340"/>
          </a:xfrm>
          <a:prstGeom prst="flowChartSor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37020" y="3163238"/>
            <a:ext cx="61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1M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83580" y="1824510"/>
            <a:ext cx="2747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fever 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↑ HGB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Re-start IFX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lowchart: Sort 22"/>
          <p:cNvSpPr/>
          <p:nvPr/>
        </p:nvSpPr>
        <p:spPr>
          <a:xfrm>
            <a:off x="7711440" y="2946068"/>
            <a:ext cx="274320" cy="434340"/>
          </a:xfrm>
          <a:prstGeom prst="flowChartSor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848600" y="3163238"/>
            <a:ext cx="61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1W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91400" y="3504724"/>
            <a:ext cx="1657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Fever 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Admission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DX of HLH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3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604"/>
            <a:ext cx="9122183" cy="97770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96" y="1291869"/>
            <a:ext cx="8993687" cy="5647549"/>
          </a:xfrm>
        </p:spPr>
        <p:txBody>
          <a:bodyPr>
            <a:noAutofit/>
          </a:bodyPr>
          <a:lstStyle/>
          <a:p>
            <a:pPr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Did HLH occur 2 months before this admission when patient had prolonged low grade fever attributed to </a:t>
            </a:r>
            <a:r>
              <a:rPr lang="en-US" sz="2400" i="1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 colitis?</a:t>
            </a:r>
          </a:p>
          <a:p>
            <a:pPr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Was t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he predisposition to EBV infection in this patient due to infliximab?</a:t>
            </a:r>
          </a:p>
          <a:p>
            <a:pPr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Do you check EBV status before starting anti TNF and/or thiopurin in your daily practice?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88353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252391"/>
            <a:ext cx="9122183" cy="819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3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60220" y="1211580"/>
            <a:ext cx="5715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 for listening!</a:t>
            </a:r>
            <a:endParaRPr lang="en-US" sz="33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400300"/>
            <a:ext cx="3247503" cy="320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415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12982</TotalTime>
  <Words>647</Words>
  <Application>Microsoft Office PowerPoint</Application>
  <PresentationFormat>On-screen Show (4:3)</PresentationFormat>
  <Paragraphs>175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Tahoma</vt:lpstr>
      <vt:lpstr>Wingdings</vt:lpstr>
      <vt:lpstr>Office Theme</vt:lpstr>
      <vt:lpstr>A 29-year-old man with Crohn’s disease who complained of prolonged fever</vt:lpstr>
      <vt:lpstr>PowerPoint Presentation</vt:lpstr>
      <vt:lpstr>  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  </vt:lpstr>
      <vt:lpstr>  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 TRÒ CỦA PROKINETICS TRONG BỆNH TRÀO NGƯỢC DẠ DÀY THỰC QUẢN VÀ KHÓ TIÊU CHỨC NĂNG</dc:title>
  <dc:creator>LUAN DANG MINH</dc:creator>
  <cp:lastModifiedBy>LUAN DANG MINH</cp:lastModifiedBy>
  <cp:revision>604</cp:revision>
  <cp:lastPrinted>2020-07-21T05:05:40Z</cp:lastPrinted>
  <dcterms:created xsi:type="dcterms:W3CDTF">2020-07-17T04:17:16Z</dcterms:created>
  <dcterms:modified xsi:type="dcterms:W3CDTF">2022-09-20T12:21:07Z</dcterms:modified>
</cp:coreProperties>
</file>